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57" r:id="rId11"/>
    <p:sldId id="258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C9618D-7618-4F9F-BD81-F0035CA89CD9}" type="datetimeFigureOut">
              <a:rPr lang="en-US"/>
              <a:pPr>
                <a:defRPr/>
              </a:pPr>
              <a:t>06.05.2019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CD6E8C-1266-40A8-9183-AFD91BFF4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5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48D50-FF34-4F60-8435-4DBA1AD4D5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546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2401-F916-4585-BE31-08F788612DD8}" type="datetimeFigureOut">
              <a:rPr lang="en-US"/>
              <a:pPr>
                <a:defRPr/>
              </a:pPr>
              <a:t>06.05.2019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2E5C-A296-41CA-AD34-7EE575145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F105-7038-4B13-B781-6028B2F63AB3}" type="datetimeFigureOut">
              <a:rPr lang="en-US"/>
              <a:pPr>
                <a:defRPr/>
              </a:pPr>
              <a:t>06.05.2019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024E-C386-40A7-8B4E-FD9574004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B409-137C-46C6-9028-3692D05C687B}" type="datetimeFigureOut">
              <a:rPr lang="en-US"/>
              <a:pPr>
                <a:defRPr/>
              </a:pPr>
              <a:t>06.05.2019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360D-91DE-4D81-9FEE-39C99C2B9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823D-B192-4BEF-AB4A-9545A70BA9B1}" type="datetimeFigureOut">
              <a:rPr lang="en-US"/>
              <a:pPr>
                <a:defRPr/>
              </a:pPr>
              <a:t>06.05.2019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3CE2-92D4-4AFA-BC43-9B2756035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0956E-7327-46FE-95E0-26533C8E738D}" type="datetimeFigureOut">
              <a:rPr lang="en-US"/>
              <a:pPr>
                <a:defRPr/>
              </a:pPr>
              <a:t>06.05.2019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51B4-3579-4F65-B39C-733BF44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8F6E-8EF7-47EF-B921-849EA0D606E3}" type="datetimeFigureOut">
              <a:rPr lang="en-US"/>
              <a:pPr>
                <a:defRPr/>
              </a:pPr>
              <a:t>06.05.2019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F7F0-182E-4B3A-A86E-923BBAC74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63D1-A05E-4957-97C2-F125F89C3B57}" type="datetimeFigureOut">
              <a:rPr lang="en-US"/>
              <a:pPr>
                <a:defRPr/>
              </a:pPr>
              <a:t>06.05.2019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89D8-BADE-4438-A8FB-13382964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7275-C144-4114-86CC-3DE458DDD671}" type="datetimeFigureOut">
              <a:rPr lang="en-US"/>
              <a:pPr>
                <a:defRPr/>
              </a:pPr>
              <a:t>06.05.2019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FA5F-6ED1-40F5-B9DE-58BEA4012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C29C-B90E-4524-BC43-0072B02A8F10}" type="datetimeFigureOut">
              <a:rPr lang="en-US"/>
              <a:pPr>
                <a:defRPr/>
              </a:pPr>
              <a:t>06.05.2019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2C70B-DCB1-4F48-9FA5-A3072D043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73AB-AB57-41D3-8CF5-5472E7B285FB}" type="datetimeFigureOut">
              <a:rPr lang="en-US"/>
              <a:pPr>
                <a:defRPr/>
              </a:pPr>
              <a:t>06.05.2019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2890-2F05-4814-9C2C-2F95C2732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558-A5E9-40FB-B22B-F2E4A50875E3}" type="datetimeFigureOut">
              <a:rPr lang="en-US"/>
              <a:pPr>
                <a:defRPr/>
              </a:pPr>
              <a:t>06.05.2019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FD8E-E5EA-4745-8436-597EC83D1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BB57B5-4CB3-456C-9C80-8122F2054F6C}" type="datetimeFigureOut">
              <a:rPr lang="en-US"/>
              <a:pPr>
                <a:defRPr/>
              </a:pPr>
              <a:t>06.05.2019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00817E-B77E-42CF-8AE1-CDFA475AD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2961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Emberábrázolás:</a:t>
            </a:r>
            <a:br>
              <a:rPr lang="hu-H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ikon 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megújulása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965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hu-HU" sz="6000" b="1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17. századi átmenet</a:t>
            </a:r>
            <a:endParaRPr lang="en-US" sz="6000" b="1" dirty="0" smtClean="0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18_18.jpg"/>
          <p:cNvPicPr>
            <a:picLocks noChangeAspect="1"/>
          </p:cNvPicPr>
          <p:nvPr/>
        </p:nvPicPr>
        <p:blipFill>
          <a:blip r:embed="rId3" cstate="print"/>
          <a:srcRect r="1006"/>
          <a:stretch>
            <a:fillRect/>
          </a:stretch>
        </p:blipFill>
        <p:spPr bwMode="auto">
          <a:xfrm>
            <a:off x="0" y="0"/>
            <a:ext cx="3348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8038" y="6308725"/>
            <a:ext cx="5111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latin typeface="+mn-lt"/>
              </a:rPr>
              <a:t>A Fegyvertár festői, </a:t>
            </a:r>
            <a:r>
              <a:rPr lang="ru-RU" sz="1400" dirty="0">
                <a:latin typeface="+mn-lt"/>
              </a:rPr>
              <a:t>1686. </a:t>
            </a:r>
            <a:r>
              <a:rPr lang="hu-HU" sz="1400" i="1" dirty="0">
                <a:latin typeface="+mn-lt"/>
              </a:rPr>
              <a:t>Fjodor Alekszejevics </a:t>
            </a:r>
            <a:r>
              <a:rPr lang="hu-HU" sz="1400" i="1" dirty="0" smtClean="0">
                <a:latin typeface="+mn-lt"/>
              </a:rPr>
              <a:t>cár</a:t>
            </a:r>
            <a:br>
              <a:rPr lang="hu-HU" sz="1400" i="1" dirty="0" smtClean="0">
                <a:latin typeface="+mn-lt"/>
              </a:rPr>
            </a:br>
            <a:r>
              <a:rPr lang="hu-HU" sz="1400" i="1" dirty="0" smtClean="0">
                <a:latin typeface="+mn-lt"/>
              </a:rPr>
              <a:t>A </a:t>
            </a:r>
            <a:r>
              <a:rPr lang="hu-HU" sz="1400" i="1" dirty="0">
                <a:latin typeface="+mn-lt"/>
              </a:rPr>
              <a:t>Megváltó nem emberi kéz alkotta képe előtt</a:t>
            </a:r>
            <a:endParaRPr lang="en-US" sz="1400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6276" y="5682898"/>
            <a:ext cx="4464621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400" i="1" dirty="0" smtClean="0">
                <a:latin typeface="+mn-lt"/>
              </a:rPr>
              <a:t>Ukrán szarmata portré. 17. század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8680"/>
            <a:ext cx="2773015" cy="5124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01 Alex Mih 1670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39763"/>
            <a:ext cx="44926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02Stolnik Godunov 16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639763"/>
            <a:ext cx="41624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850" y="6308725"/>
            <a:ext cx="86407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latin typeface="+mn-lt"/>
              </a:rPr>
              <a:t>Alekszej Mihajlovics cár, 1670-es évek		</a:t>
            </a:r>
            <a:r>
              <a:rPr lang="hu-HU" sz="1400" dirty="0" smtClean="0">
                <a:latin typeface="+mn-lt"/>
              </a:rPr>
              <a:t>            G</a:t>
            </a:r>
            <a:r>
              <a:rPr lang="hu-HU" sz="1400" dirty="0">
                <a:latin typeface="+mn-lt"/>
              </a:rPr>
              <a:t>. P. Godunov udvari pohárnok, 1686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05 Naryshkina s detmi 1710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0188" y="0"/>
            <a:ext cx="5126037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04 Bojarin L K Naryshkin 1690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14788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388" y="6453188"/>
            <a:ext cx="87137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latin typeface="+mn-lt"/>
              </a:rPr>
              <a:t>Lev Nariskin, 1690-es				               A. Nariskina lányaival, 18 sz. első negyede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06 Jakov Turgene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42576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8313" y="6021388"/>
            <a:ext cx="8135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latin typeface="+mn-lt"/>
              </a:rPr>
              <a:t>Jakov Turgenyev, 1690-es				           I. A. Shepotiev, 1690-es</a:t>
            </a:r>
          </a:p>
        </p:txBody>
      </p:sp>
      <p:pic>
        <p:nvPicPr>
          <p:cNvPr id="22532" name="Picture 4" descr="08 I_A_Shepotie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765175"/>
            <a:ext cx="392112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8843" y="116721"/>
            <a:ext cx="282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+mj-lt"/>
              </a:rPr>
              <a:t>A Szent </a:t>
            </a:r>
            <a:r>
              <a:rPr lang="hu-HU" sz="2400" b="1" dirty="0">
                <a:latin typeface="+mj-lt"/>
              </a:rPr>
              <a:t>Mandylion</a:t>
            </a:r>
            <a:endParaRPr lang="hu-HU" sz="2400" b="1" dirty="0">
              <a:effectLst/>
              <a:latin typeface="+mj-lt"/>
            </a:endParaRPr>
          </a:p>
        </p:txBody>
      </p:sp>
      <p:pic>
        <p:nvPicPr>
          <p:cNvPr id="3" name="Picture 2" descr="Spas 14 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716886"/>
            <a:ext cx="2908308" cy="3420000"/>
          </a:xfrm>
          <a:prstGeom prst="rect">
            <a:avLst/>
          </a:prstGeom>
        </p:spPr>
      </p:pic>
      <p:pic>
        <p:nvPicPr>
          <p:cNvPr id="4" name="Picture 3" descr="Spas 16 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767" y="1988840"/>
            <a:ext cx="3109950" cy="3960000"/>
          </a:xfrm>
          <a:prstGeom prst="rect">
            <a:avLst/>
          </a:prstGeom>
        </p:spPr>
      </p:pic>
      <p:pic>
        <p:nvPicPr>
          <p:cNvPr id="5" name="Picture 4" descr="Spas 18 v.jpg"/>
          <p:cNvPicPr>
            <a:picLocks noChangeAspect="1"/>
          </p:cNvPicPr>
          <p:nvPr/>
        </p:nvPicPr>
        <p:blipFill rotWithShape="1">
          <a:blip r:embed="rId4" cstate="print"/>
          <a:srcRect l="2949" t="3922" r="2419" b="3911"/>
          <a:stretch/>
        </p:blipFill>
        <p:spPr>
          <a:xfrm>
            <a:off x="6191672" y="3473624"/>
            <a:ext cx="2952328" cy="338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6143" y="347554"/>
            <a:ext cx="143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+mn-lt"/>
              </a:rPr>
              <a:t>14. század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1556" y="1585218"/>
            <a:ext cx="24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+mn-lt"/>
              </a:rPr>
              <a:t>16. sz. második fele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3720" y="31042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+mn-lt"/>
              </a:rPr>
              <a:t>18. század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36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s 17 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88" y="667584"/>
            <a:ext cx="2393830" cy="2617400"/>
          </a:xfrm>
          <a:prstGeom prst="rect">
            <a:avLst/>
          </a:prstGeom>
        </p:spPr>
      </p:pic>
      <p:pic>
        <p:nvPicPr>
          <p:cNvPr id="3" name="Picture 2" descr="01 SUsh Spas Nerukotvornyj 7.jpg"/>
          <p:cNvPicPr>
            <a:picLocks noChangeAspect="1"/>
          </p:cNvPicPr>
          <p:nvPr/>
        </p:nvPicPr>
        <p:blipFill>
          <a:blip r:embed="rId3" cstate="print"/>
          <a:srcRect l="4031" t="2761" r="5280" b="4007"/>
          <a:stretch>
            <a:fillRect/>
          </a:stretch>
        </p:blipFill>
        <p:spPr>
          <a:xfrm>
            <a:off x="2373312" y="1984559"/>
            <a:ext cx="2936172" cy="37843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72" y="260648"/>
            <a:ext cx="169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+mj-lt"/>
              </a:rPr>
              <a:t>17. század</a:t>
            </a:r>
            <a:endParaRPr lang="en-US" sz="20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5890101"/>
            <a:ext cx="251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Szimon Usakov, </a:t>
            </a:r>
            <a:br>
              <a:rPr lang="hu-HU" sz="1600" dirty="0" smtClean="0">
                <a:latin typeface="+mn-lt"/>
              </a:rPr>
            </a:br>
            <a:r>
              <a:rPr lang="hu-HU" sz="1600" dirty="0">
                <a:latin typeface="+mn-lt"/>
              </a:rPr>
              <a:t>A Szent </a:t>
            </a:r>
            <a:r>
              <a:rPr lang="hu-HU" sz="1600" dirty="0" smtClean="0">
                <a:latin typeface="+mn-lt"/>
              </a:rPr>
              <a:t>Mandylion, 1678,</a:t>
            </a:r>
          </a:p>
          <a:p>
            <a:pPr algn="ctr"/>
            <a:r>
              <a:rPr lang="hu-HU" sz="1600" dirty="0" smtClean="0">
                <a:latin typeface="+mn-lt"/>
              </a:rPr>
              <a:t>Tretjakov Galéria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5923768"/>
            <a:ext cx="28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Szimon </a:t>
            </a:r>
            <a:r>
              <a:rPr lang="hu-HU" sz="1600" dirty="0">
                <a:latin typeface="+mn-lt"/>
              </a:rPr>
              <a:t>Usakov, </a:t>
            </a:r>
            <a:r>
              <a:rPr lang="hu-HU" sz="1600" dirty="0" smtClean="0">
                <a:latin typeface="+mn-lt"/>
              </a:rPr>
              <a:t/>
            </a:r>
            <a:br>
              <a:rPr lang="hu-HU" sz="1600" dirty="0" smtClean="0">
                <a:latin typeface="+mn-lt"/>
              </a:rPr>
            </a:br>
            <a:r>
              <a:rPr lang="hu-HU" sz="1600" dirty="0">
                <a:latin typeface="+mn-lt"/>
              </a:rPr>
              <a:t>Krisztus – </a:t>
            </a:r>
            <a:r>
              <a:rPr lang="hu-HU" sz="1600" dirty="0" smtClean="0">
                <a:latin typeface="+mn-lt"/>
              </a:rPr>
              <a:t>egyházfő, 1678</a:t>
            </a:r>
            <a:br>
              <a:rPr lang="hu-HU" sz="1600" dirty="0" smtClean="0">
                <a:latin typeface="+mn-lt"/>
              </a:rPr>
            </a:br>
            <a:r>
              <a:rPr lang="hu-HU" sz="1600" dirty="0" smtClean="0">
                <a:latin typeface="+mn-lt"/>
              </a:rPr>
              <a:t>Állami Történelmi Múzeum</a:t>
            </a:r>
            <a:endParaRPr lang="en-US" sz="16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12629" y="1070879"/>
            <a:ext cx="2328830" cy="7920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hu-HU" sz="2400" b="1" dirty="0" smtClean="0"/>
              <a:t>Szimon Usakov (</a:t>
            </a:r>
            <a:r>
              <a:rPr lang="ru-RU" sz="2400" b="1" dirty="0" smtClean="0"/>
              <a:t>1626–1686</a:t>
            </a:r>
            <a:r>
              <a:rPr lang="hu-HU" sz="2400" b="1" dirty="0" smtClean="0"/>
              <a:t>)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84" y="2055585"/>
            <a:ext cx="3834516" cy="38345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5040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38000"/>
            <a:ext cx="8441382" cy="61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1389" y="260648"/>
            <a:ext cx="700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Szimon </a:t>
            </a:r>
            <a:r>
              <a:rPr lang="hu-HU" sz="1600" dirty="0">
                <a:latin typeface="+mn-lt"/>
              </a:rPr>
              <a:t>Usakov, </a:t>
            </a:r>
            <a:r>
              <a:rPr lang="hu-HU" sz="1600" dirty="0" smtClean="0">
                <a:latin typeface="+mn-lt"/>
              </a:rPr>
              <a:t>Az Utolsó Vacsora, 1685, Zarorszki Múzeum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920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70" y="-2312"/>
            <a:ext cx="498428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633886" cy="4498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4125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Ótestamentumi Szent Háromság (Ábrahám vendégül látja a három angyalt)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70" y="1866310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+mn-lt"/>
              </a:rPr>
              <a:t>A. Rubljov, 1411 / 1425–27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908720"/>
            <a:ext cx="164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 smtClean="0">
                <a:latin typeface="+mj-lt"/>
              </a:rPr>
              <a:t>Sz. Usakov, </a:t>
            </a:r>
            <a:r>
              <a:rPr lang="ru-RU" sz="1600" dirty="0">
                <a:latin typeface="+mj-lt"/>
              </a:rPr>
              <a:t>1671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613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84" y="2996952"/>
            <a:ext cx="6660232" cy="3398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3832" y="6395029"/>
            <a:ext cx="7596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+mn-lt"/>
              </a:rPr>
              <a:t>Feast in the House of Levi (detail), </a:t>
            </a:r>
            <a:r>
              <a:rPr lang="en-US" sz="1400" dirty="0">
                <a:latin typeface="+mn-lt"/>
              </a:rPr>
              <a:t>1573. Oil on canvas. </a:t>
            </a:r>
            <a:r>
              <a:rPr lang="it-IT" sz="1400" dirty="0" smtClean="0">
                <a:latin typeface="+mn-lt"/>
              </a:rPr>
              <a:t>Gallerie dell'Accademia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Venice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8" t="16279" r="1613"/>
          <a:stretch/>
        </p:blipFill>
        <p:spPr>
          <a:xfrm flipH="1">
            <a:off x="6948264" y="106232"/>
            <a:ext cx="1944216" cy="2799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2065" r="61769" b="62566"/>
          <a:stretch/>
        </p:blipFill>
        <p:spPr>
          <a:xfrm>
            <a:off x="2627784" y="77070"/>
            <a:ext cx="2952327" cy="28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965200"/>
            <a:ext cx="7772400" cy="1470025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hu-HU" sz="6000" b="1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17. századi átmenet</a:t>
            </a:r>
            <a:endParaRPr lang="en-US" sz="6000" b="1" dirty="0" smtClean="0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1521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Emberábrázolás:</a:t>
            </a:r>
            <a:br>
              <a:rPr lang="hu-H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Parszuna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1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594928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latin typeface="+mn-lt"/>
              </a:rPr>
              <a:t>Fjodor </a:t>
            </a:r>
            <a:r>
              <a:rPr lang="hu-HU" sz="1600" dirty="0" smtClean="0">
                <a:latin typeface="+mn-lt"/>
              </a:rPr>
              <a:t>Ioannovics cár, </a:t>
            </a:r>
            <a:br>
              <a:rPr lang="hu-HU" sz="1600" dirty="0" smtClean="0">
                <a:latin typeface="+mn-lt"/>
              </a:rPr>
            </a:br>
            <a:r>
              <a:rPr lang="hu-HU" sz="1600" dirty="0" smtClean="0">
                <a:latin typeface="+mn-lt"/>
              </a:rPr>
              <a:t>1630-as évek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19859" y="5949280"/>
            <a:ext cx="34563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600" dirty="0" smtClean="0">
                <a:latin typeface="Georgia" pitchFamily="18" charset="0"/>
              </a:rPr>
              <a:t>Ivan Vasziljevics Cár,</a:t>
            </a:r>
            <a:br>
              <a:rPr lang="hu-HU" sz="1600" dirty="0" smtClean="0">
                <a:latin typeface="Georgia" pitchFamily="18" charset="0"/>
              </a:rPr>
            </a:br>
            <a:r>
              <a:rPr lang="hu-HU" sz="1600" dirty="0" smtClean="0">
                <a:latin typeface="Georgia" pitchFamily="18" charset="0"/>
              </a:rPr>
              <a:t>16. sz. végi koporsófedéli ábrázolás</a:t>
            </a:r>
            <a:endParaRPr lang="en-US" sz="1600" dirty="0">
              <a:latin typeface="Georg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" y="332656"/>
            <a:ext cx="4745250" cy="54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3800" r="1457" b="3800"/>
          <a:stretch/>
        </p:blipFill>
        <p:spPr>
          <a:xfrm>
            <a:off x="4842400" y="330384"/>
            <a:ext cx="417273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2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" y="0"/>
            <a:ext cx="42697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6064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+mn-lt"/>
              </a:rPr>
              <a:t>Szimon Usakov, A Vlagyimiri Szűzanya Ikon magasztalása. A Moszkvai cárság fája, 1668</a:t>
            </a:r>
            <a:endParaRPr lang="en-US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346"/>
          <a:stretch/>
        </p:blipFill>
        <p:spPr>
          <a:xfrm>
            <a:off x="4297174" y="1183978"/>
            <a:ext cx="2961390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275" y="4050000"/>
            <a:ext cx="3465725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00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150</Words>
  <Application>Microsoft Office PowerPoint</Application>
  <PresentationFormat>On-screen Show (4:3)</PresentationFormat>
  <Paragraphs>27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17. századi átmenet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denise</dc:creator>
  <cp:lastModifiedBy>Denise Szokolov</cp:lastModifiedBy>
  <cp:revision>112</cp:revision>
  <dcterms:created xsi:type="dcterms:W3CDTF">2009-09-21T05:42:24Z</dcterms:created>
  <dcterms:modified xsi:type="dcterms:W3CDTF">2019-05-06T17:08:47Z</dcterms:modified>
</cp:coreProperties>
</file>